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21f466d3145427c" /><Relationship Type="http://schemas.openxmlformats.org/officeDocument/2006/relationships/extended-properties" Target="/docProps/app.xml" Id="R63d24305193a49e4" /><Relationship Type="http://schemas.openxmlformats.org/officeDocument/2006/relationships/officeDocument" Target="/ppt/presentation.xml" Id="R7e7acf8e3a8744c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87d448739c54b1b"/>
  </p:sldMasterIdLst>
  <p:notesMasterIdLst>
    <p:notesMasterId xmlns:r="http://schemas.openxmlformats.org/officeDocument/2006/relationships" r:id="Rb619f69e6d13425d"/>
  </p:notesMasterIdLst>
  <p:sldIdLst>
    <p:sldId xmlns:r="http://schemas.openxmlformats.org/officeDocument/2006/relationships" id="256" r:id="R1a6a7d7bef154845"/>
    <p:sldId xmlns:r="http://schemas.openxmlformats.org/officeDocument/2006/relationships" id="257" r:id="R0b5f31b566594a4a"/>
    <p:sldId xmlns:r="http://schemas.openxmlformats.org/officeDocument/2006/relationships" id="258" r:id="R160573a9872541f3"/>
    <p:sldId xmlns:r="http://schemas.openxmlformats.org/officeDocument/2006/relationships" id="259" r:id="Rbaa8e4e560814e0f"/>
    <p:sldId xmlns:r="http://schemas.openxmlformats.org/officeDocument/2006/relationships" id="260" r:id="R6236468ab33c41a6"/>
    <p:sldId xmlns:r="http://schemas.openxmlformats.org/officeDocument/2006/relationships" id="261" r:id="Rf9fb42e28e174570"/>
    <p:sldId xmlns:r="http://schemas.openxmlformats.org/officeDocument/2006/relationships" id="262" r:id="Rd9b28be45f44499b"/>
    <p:sldId xmlns:r="http://schemas.openxmlformats.org/officeDocument/2006/relationships" id="263" r:id="R06beca9ad8b7412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5665f500369490f" /><Relationship Type="http://schemas.openxmlformats.org/officeDocument/2006/relationships/slideMaster" Target="/ppt/slideMasters/slideMaster1.xml" Id="R387d448739c54b1b" /><Relationship Type="http://schemas.openxmlformats.org/officeDocument/2006/relationships/notesMaster" Target="/ppt/notesMasters/notesMaster1.xml" Id="Rb619f69e6d13425d" /><Relationship Type="http://schemas.openxmlformats.org/officeDocument/2006/relationships/presProps" Target="/ppt/presProps.xml" Id="R7855e1237e274e9f" /><Relationship Type="http://schemas.openxmlformats.org/officeDocument/2006/relationships/tableStyles" Target="/ppt/tableStyles.xml" Id="Re772b310712b4e63" /><Relationship Type="http://schemas.openxmlformats.org/officeDocument/2006/relationships/slide" Target="/ppt/slides/slide1.xml" Id="R1a6a7d7bef154845" /><Relationship Type="http://schemas.openxmlformats.org/officeDocument/2006/relationships/slide" Target="/ppt/slides/slide2.xml" Id="R0b5f31b566594a4a" /><Relationship Type="http://schemas.openxmlformats.org/officeDocument/2006/relationships/slide" Target="/ppt/slides/slide3.xml" Id="R160573a9872541f3" /><Relationship Type="http://schemas.openxmlformats.org/officeDocument/2006/relationships/slide" Target="/ppt/slides/slide4.xml" Id="Rbaa8e4e560814e0f" /><Relationship Type="http://schemas.openxmlformats.org/officeDocument/2006/relationships/slide" Target="/ppt/slides/slide5.xml" Id="R6236468ab33c41a6" /><Relationship Type="http://schemas.openxmlformats.org/officeDocument/2006/relationships/slide" Target="/ppt/slides/slide6.xml" Id="Rf9fb42e28e174570" /><Relationship Type="http://schemas.openxmlformats.org/officeDocument/2006/relationships/slide" Target="/ppt/slides/slide7.xml" Id="Rd9b28be45f44499b" /><Relationship Type="http://schemas.openxmlformats.org/officeDocument/2006/relationships/slide" Target="/ppt/slides/slide8.xml" Id="R06beca9ad8b7412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1476b733ddb4f4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469de53a5054a7a" /><Relationship Type="http://schemas.openxmlformats.org/officeDocument/2006/relationships/notesMaster" Target="/ppt/notesMasters/notesMaster1.xml" Id="Rbf802a027e2445c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b67b672a473491c" /><Relationship Type="http://schemas.openxmlformats.org/officeDocument/2006/relationships/notesMaster" Target="/ppt/notesMasters/notesMaster1.xml" Id="R5aa7f4f14a89483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35bac87b4c44644" /><Relationship Type="http://schemas.openxmlformats.org/officeDocument/2006/relationships/notesMaster" Target="/ppt/notesMasters/notesMaster1.xml" Id="R8d59d50508bc46d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85941230a634649" /><Relationship Type="http://schemas.openxmlformats.org/officeDocument/2006/relationships/notesMaster" Target="/ppt/notesMasters/notesMaster1.xml" Id="R098493e5272f412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5e416ef9eb84449" /><Relationship Type="http://schemas.openxmlformats.org/officeDocument/2006/relationships/notesMaster" Target="/ppt/notesMasters/notesMaster1.xml" Id="R306573bfebda4f5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47b911ae87c495e" /><Relationship Type="http://schemas.openxmlformats.org/officeDocument/2006/relationships/notesMaster" Target="/ppt/notesMasters/notesMaster1.xml" Id="Rc69a169b2d2a49d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b3bb4f9239b4ab1" /><Relationship Type="http://schemas.openxmlformats.org/officeDocument/2006/relationships/notesMaster" Target="/ppt/notesMasters/notesMaster1.xml" Id="R71f148835a1d4a5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5ddf7e5d5a8479c" /><Relationship Type="http://schemas.openxmlformats.org/officeDocument/2006/relationships/notesMaster" Target="/ppt/notesMasters/notesMaster1.xml" Id="Rea52317722b54ae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Replace bracketed fields and sample values with your event data. Use the KPI worksheet; slides do not update automatically from the workbook. Example values are illustrative, not Impulse customer results. Include costs and attributed revenue from your own records. Source of automatic reporting claim: Impulse team confirmation, October 11,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Replace bracketed fields and sample values with your event data. Use the KPI worksheet; slides do not update automatically from the workbook. Example values are illustrative, not Impulse customer results. Include costs and attributed revenue from your own records. Source of automatic reporting claim: Impulse team confirmation, October 11,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Replace bracketed fields and sample values with your event data. Use the KPI worksheet; slides do not update automatically from the workbook. Example values are illustrative, not Impulse customer results. Include costs and attributed revenue from your own records. Source of automatic reporting claim: Impulse team confirmation, October 11,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Replace bracketed fields and sample values with your event data. Use the KPI worksheet; slides do not update automatically from the workbook. Example values are illustrative, not Impulse customer results. Include costs and attributed revenue from your own records. Source of automatic reporting claim: Impulse team confirmation, October 11,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Replace bracketed fields and sample values with your event data. Use the KPI worksheet; slides do not update automatically from the workbook. Example values are illustrative, not Impulse customer results. Include costs and attributed revenue from your own records. Source of automatic reporting claim: Impulse team confirmation, October 11,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Replace bracketed fields and sample values with your event data. Use the KPI worksheet; slides do not update automatically from the workbook. Example values are illustrative, not Impulse customer results. Include costs and attributed revenue from your own records. Source of automatic reporting claim: Impulse team confirmation, October 11, 2026.</a:t>
            </a:r>
          </a:p>
          <a:p xmlns:a="http://schemas.openxmlformats.org/drawingml/2006/main">
            <a:r>
              <a:t>Calculator: https://www.impulse-interactive.com/calculator/roi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Replace bracketed fields and sample values with your event data. Use the KPI worksheet; slides do not update automatically from the workbook. Example values are illustrative, not Impulse customer results. Include costs and attributed revenue from your own records. Source of automatic reporting claim: Impulse team confirmation, October 11,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See Impulse Analytics: https://www.impulse-interactive.com/book-a-demo?utm_source=post_event_report_kit&amp;utm_medium=template&amp;utm_campaign=analytics</a:t>
            </a:r>
          </a:p>
          <a:p xmlns:a="http://schemas.openxmlformats.org/drawingml/2006/main">
            <a:r>
              <a:t>Add your own event costs and sales revenue to complete the financial recap. Remove this resource slide before presenting to your client if desired.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42fa226311a496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22041c0214445a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22089dfdc5e48ae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95a27043b9741d4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637133daeb8467e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0174030a10a476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568AAD0-7609-402D-ADE2-E77C639B101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861DD41D-ECAA-43CA-8774-F2C81C6618D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31FFDA9C-705B-4B2D-8CFB-FD39F3C053A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24F5E34-D8B7-4484-B99F-D43D8400063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7F9E953-B66A-4AFD-821A-953E7E09D14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356034F-1D0A-4D10-87D1-BF31D09B98E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645673D-C331-4C11-B226-84B77EE4696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7B759AF2-C472-441E-9EC3-6DD23AADF77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C4A8231-BCBE-42C0-882A-EA1F1448C4B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B4ABDD3-FBDC-4965-9C90-5D1633F3443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8b3d1e016364d5d" /><Relationship Type="http://schemas.openxmlformats.org/officeDocument/2006/relationships/slideLayout" Target="/ppt/slideLayouts/slideLayout1.xml" Id="R3b3352e571b04f65" /><Relationship Type="http://schemas.openxmlformats.org/officeDocument/2006/relationships/slideLayout" Target="/ppt/slideLayouts/slideLayout2.xml" Id="Rc89b6521e68640b9" /><Relationship Type="http://schemas.openxmlformats.org/officeDocument/2006/relationships/slideLayout" Target="/ppt/slideLayouts/slideLayout3.xml" Id="R44129ec80dba49a2" /><Relationship Type="http://schemas.openxmlformats.org/officeDocument/2006/relationships/slideLayout" Target="/ppt/slideLayouts/slideLayout4.xml" Id="R2d4db65025d94f4d" /><Relationship Type="http://schemas.openxmlformats.org/officeDocument/2006/relationships/slideLayout" Target="/ppt/slideLayouts/slideLayout5.xml" Id="R95db7f3df9a641c5" /><Relationship Type="http://schemas.openxmlformats.org/officeDocument/2006/relationships/slideLayout" Target="/ppt/slideLayouts/slideLayout6.xml" Id="Rc25b80eb62fc41e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b3352e571b04f65"/>
    <p:sldLayoutId xmlns:r="http://schemas.openxmlformats.org/officeDocument/2006/relationships" id="2147483650" r:id="Rc89b6521e68640b9"/>
    <p:sldLayoutId xmlns:r="http://schemas.openxmlformats.org/officeDocument/2006/relationships" id="2147483651" r:id="R44129ec80dba49a2"/>
    <p:sldLayoutId xmlns:r="http://schemas.openxmlformats.org/officeDocument/2006/relationships" id="2147483652" r:id="R2d4db65025d94f4d"/>
    <p:sldLayoutId xmlns:r="http://schemas.openxmlformats.org/officeDocument/2006/relationships" id="2147483653" r:id="R95db7f3df9a641c5"/>
    <p:sldLayoutId xmlns:r="http://schemas.openxmlformats.org/officeDocument/2006/relationships" id="2147483654" r:id="Rc25b80eb62fc41e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114255109f0438b" /><Relationship Type="http://schemas.openxmlformats.org/officeDocument/2006/relationships/notesSlide" Target="/ppt/notesSlides/notesSlide1.xml" Id="R3b5b0b7f3d5848e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fe6162197a84a9e" /><Relationship Type="http://schemas.openxmlformats.org/officeDocument/2006/relationships/notesSlide" Target="/ppt/notesSlides/notesSlide2.xml" Id="Re2ade75e085342d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797e569790140ef" /><Relationship Type="http://schemas.openxmlformats.org/officeDocument/2006/relationships/notesSlide" Target="/ppt/notesSlides/notesSlide3.xml" Id="R8358686ead754c7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a00163962724c01" /><Relationship Type="http://schemas.openxmlformats.org/officeDocument/2006/relationships/notesSlide" Target="/ppt/notesSlides/notesSlide4.xml" Id="R733408307a9f457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7e23e8c261342c9" /><Relationship Type="http://schemas.openxmlformats.org/officeDocument/2006/relationships/notesSlide" Target="/ppt/notesSlides/notesSlide5.xml" Id="R6170332962184d0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75e89224aa94e0e" /><Relationship Type="http://schemas.openxmlformats.org/officeDocument/2006/relationships/notesSlide" Target="/ppt/notesSlides/notesSlide6.xml" Id="Rd099f1c2cf2a4b8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261ff851fe5474b" /><Relationship Type="http://schemas.openxmlformats.org/officeDocument/2006/relationships/notesSlide" Target="/ppt/notesSlides/notesSlide7.xml" Id="Rbbab23fc70da416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230450e3189454f" /><Relationship Type="http://schemas.openxmlformats.org/officeDocument/2006/relationships/hyperlink" Target="https://www.impulse-interactive.com/book-a-demo?utm_source=post_event_report_kit&amp;utm_medium=template&amp;utm_campaign=analytics" TargetMode="External" Id="R93ea3e03d847448c" /><Relationship Type="http://schemas.openxmlformats.org/officeDocument/2006/relationships/notesSlide" Target="/ppt/notesSlides/notesSlide8.xml" Id="Rdc7d3f647aa44c6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353D19-7174-480A-A8A4-6E3B22007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47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[EVENT NAME] · [REPORTING PERIOD]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FE94A1-39EB-435D-86FB-D65AA1FEC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95375"/>
            <a:ext cx="108204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500" b="1">
                <a:solidFill>
                  <a:srgbClr val="0F172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4500" b="1">
                <a:solidFill>
                  <a:srgbClr val="0F172A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Post-Event Report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2F5C88-EFB6-4729-AF43-3CF15E8B2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Impulse · Post-Event Report Kit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5D5166-B187-4879-B62A-65F760266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865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F09F21-AB7F-4A88-9092-96545F669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38375"/>
            <a:ext cx="10287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0">
                <a:solidFill>
                  <a:srgbClr val="0F172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0F172A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0F172A"/>
                </a:solidFill>
                <a:latin typeface="Arial"/>
                <a:ea typeface="Arial"/>
                <a:cs typeface="Arial"/>
              </a:rPr>
              <a:t>[One sentence explaining what your event achieved]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67068E-77F7-4D2B-BD51-2ACFC612F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62375"/>
            <a:ext cx="304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Objective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43F149-DBD8-407E-896A-BD1126E07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91000"/>
            <a:ext cx="4857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0F172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0F17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172A"/>
                </a:solidFill>
                <a:latin typeface="Arial"/>
                <a:ea typeface="Arial"/>
                <a:cs typeface="Arial"/>
              </a:rPr>
              <a:t>[The business goal behind the event]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33B0B3-EE21-4E8B-B567-1A6209D87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762375"/>
            <a:ext cx="4381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Headline Outcome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EE58F7-1975-47A7-BF62-640FA6FB1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191000"/>
            <a:ext cx="4667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0F172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0F17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172A"/>
                </a:solidFill>
                <a:latin typeface="Arial"/>
                <a:ea typeface="Arial"/>
                <a:cs typeface="Arial"/>
              </a:rPr>
              <a:t>[Your strongest measured result]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CD4D56-D1FC-49D6-9F5D-DFE2EEE3B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72125"/>
            <a:ext cx="1047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[Event date] · [Location] · Prepared by [name / team]</a:t>
            </a:r>
          </a:p>
        </p:txBody>
      </p:sp>
    </p:spTree>
    <p:extLst>
      <p:ext uri="{BB962C8B-B14F-4D97-AF65-F5344CB8AC3E}">
        <p14:creationId xmlns:p14="http://schemas.microsoft.com/office/powerpoint/2010/main" val="45425174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A758E9-BB15-4846-9C33-19270608D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47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[EVENT NAME] · [REPORTING PERIOD]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631689-B65E-417C-92A9-C79528B39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95375"/>
            <a:ext cx="108204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0F172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0F172A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Audience And Contacts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C760EE-91E4-4DBD-AA60-5D28F01A8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Impulse · Post-Event Report Kit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06C1C4-ADC6-4784-8074-21F40D754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865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AC10A8-F163-40AA-878D-F5DCCAF27A31}"/>
              </a:ext>
            </a:extLst>
          </p:cNvPr>
          <p:cNvGraphicFramePr/>
          <p:nvPr/>
        </p:nvGraphicFramePr>
        <p:xfrm>
          <a:off xmlns:a="http://schemas.openxmlformats.org/drawingml/2006/main" x="685800" y="2190750"/>
          <a:ext xmlns:a="http://schemas.openxmlformats.org/drawingml/2006/main" cx="10820400" cy="2714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381500"/>
                <a:gridCol w="2571750"/>
                <a:gridCol w="3867150"/>
              </a:tblGrid>
              <a:tr h="54292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Metric</a:t>
                      </a:r>
                    </a:p>
                  </a:txBody>
                  <a:tcPr marL="91440" marR="91440" marT="45720" marB="45720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Result</a:t>
                      </a:r>
                    </a:p>
                  </a:txBody>
                  <a:tcPr marL="91440" marR="91440" marT="45720" marB="45720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Source</a:t>
                      </a:r>
                    </a:p>
                  </a:txBody>
                  <a:tcPr marL="91440" marR="91440" marT="45720" marB="45720">
                    <a:solidFill>
                      <a:srgbClr val="0F172A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Attendees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[Count]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Check-in / attendance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Opted-in contacts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[Count]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Contact export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Contact capture rate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[Contacts / attendees]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KPI worksheet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Qualified leads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[Count]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CRM qualification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1C4019-C12E-4729-AD6A-EF45E1C78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0"/>
            <a:ext cx="1047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0F172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0F172A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0F172A"/>
                </a:solidFill>
                <a:latin typeface="Arial"/>
                <a:ea typeface="Arial"/>
                <a:cs typeface="Arial"/>
              </a:rPr>
              <a:t>[Your audience goal, actual result and explanation]</a:t>
            </a:r>
          </a:p>
        </p:txBody>
      </p:sp>
    </p:spTree>
    <p:extLst>
      <p:ext uri="{BB962C8B-B14F-4D97-AF65-F5344CB8AC3E}">
        <p14:creationId xmlns:p14="http://schemas.microsoft.com/office/powerpoint/2010/main" val="74054555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86D497-0491-483E-8A5B-ACC4E4BDF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47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[EVENT NAME] · [REPORTING PERIOD]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13BD9A-F6CB-4017-98F8-B4885EBAF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95375"/>
            <a:ext cx="108204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0F172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0F172A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Photos And Engagement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5243D7-783A-47F9-920F-82950A9AB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Impulse · Post-Event Report Kit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2B04AD-3127-4550-A9A6-B5608C343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865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577BB8-D3FB-47D8-8E64-32910EBEE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90750"/>
            <a:ext cx="5238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Photo Highlights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4A77DE-2203-47EE-AC6D-4C73B528F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05125"/>
            <a:ext cx="51435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0F172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0F172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0F172A"/>
                </a:solidFill>
                <a:latin typeface="Arial"/>
                <a:ea typeface="Arial"/>
                <a:cs typeface="Arial"/>
              </a:rPr>
              <a:t>[Add 2 event photos]</a:t>
            </a:r>
          </a:p>
          <a:p xmlns:a="http://schemas.openxmlformats.org/drawingml/2006/main">
            <a:pPr>
              <a:defRPr sz="2250" b="0">
                <a:solidFill>
                  <a:srgbClr val="0F172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0F172A"/>
                </a:solidFill>
                <a:latin typeface="Arial"/>
                <a:ea typeface="Arial"/>
                <a:cs typeface="Arial"/>
              </a:rPr>
              <a:t>[Caption each with the moment it shows]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21A5A3-0DBE-4D96-9DA7-210667AB4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2286000"/>
            <a:ext cx="4191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8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48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[Count]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C91727-62BF-42BC-A229-7DB601B8C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3067050"/>
            <a:ext cx="419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0F172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0F172A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0F172A"/>
                </a:solidFill>
                <a:latin typeface="Arial"/>
                <a:ea typeface="Arial"/>
                <a:cs typeface="Arial"/>
              </a:rPr>
              <a:t>Unique Photo Recipients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D7EC48-7B70-42E8-A174-7EA0E8843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3905250"/>
            <a:ext cx="4429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0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40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[Count] / [Rate]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6E0039-7038-443A-ADB9-33E24A7B4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4667250"/>
            <a:ext cx="4429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0F172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0F172A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0F172A"/>
                </a:solidFill>
                <a:latin typeface="Arial"/>
                <a:ea typeface="Arial"/>
                <a:cs typeface="Arial"/>
              </a:rPr>
              <a:t>Downloaders / Recipients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3A3BC7-30D0-45D4-B37D-3B97DB304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47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Use measured photo engagement. Add social results only when you have a source.</a:t>
            </a:r>
          </a:p>
        </p:txBody>
      </p:sp>
    </p:spTree>
    <p:extLst>
      <p:ext uri="{BB962C8B-B14F-4D97-AF65-F5344CB8AC3E}">
        <p14:creationId xmlns:p14="http://schemas.microsoft.com/office/powerpoint/2010/main" val="134576865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49449E-43D2-4F7E-91F4-C7082AACC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47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[EVENT NAME] · [REPORTING PERIOD]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F9EDA4-B154-4A69-8EE0-ABCBCAC23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95375"/>
            <a:ext cx="108204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0F172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0F172A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Attendee Feedback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67C5EB-6849-42E7-999F-5E9DC45E6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Impulse · Post-Event Report Kit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D4EC28-0FBE-4FAE-A446-A5C8CDC22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865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860124-7AA1-49B4-BF48-C2A4195C37AA}"/>
              </a:ext>
            </a:extLst>
          </p:cNvPr>
          <p:cNvGraphicFramePr/>
          <p:nvPr/>
        </p:nvGraphicFramePr>
        <p:xfrm>
          <a:off xmlns:a="http://schemas.openxmlformats.org/drawingml/2006/main" x="685800" y="2190750"/>
          <a:ext xmlns:a="http://schemas.openxmlformats.org/drawingml/2006/main" cx="10820400" cy="21717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6953250"/>
                <a:gridCol w="3867150"/>
              </a:tblGrid>
              <a:tr h="54292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Metric</a:t>
                      </a:r>
                    </a:p>
                  </a:txBody>
                  <a:tcPr marL="91440" marR="91440" marT="45720" marB="45720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Result</a:t>
                      </a:r>
                    </a:p>
                  </a:txBody>
                  <a:tcPr marL="91440" marR="91440" marT="45720" marB="45720">
                    <a:solidFill>
                      <a:srgbClr val="0F172A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Survey respondents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[Count]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Response rate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[Respondents / attendees]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Positive feedback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[Positive / respondents]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755435-C091-483C-8CDF-BCBC71323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0"/>
            <a:ext cx="1047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0F172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0F172A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F172A"/>
                </a:solidFill>
                <a:latin typeface="Arial"/>
                <a:ea typeface="Arial"/>
                <a:cs typeface="Arial"/>
              </a:rPr>
              <a:t>[What attendees valued and what they would change]</a:t>
            </a:r>
          </a:p>
        </p:txBody>
      </p:sp>
    </p:spTree>
    <p:extLst>
      <p:ext uri="{BB962C8B-B14F-4D97-AF65-F5344CB8AC3E}">
        <p14:creationId xmlns:p14="http://schemas.microsoft.com/office/powerpoint/2010/main" val="196353128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2CBBB9-1AC4-4801-AAF2-80B342EDF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47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[EVENT NAME] · [REPORTING PERIOD]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C0A8B3-0129-4507-9AF5-69DC5977A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95375"/>
            <a:ext cx="108204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0F172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0F172A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Follow-Up And Pipeline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83341B-2826-400F-A013-B9565410F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Impulse · Post-Event Report Kit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775C3A-9CF8-424E-AB8F-2A78CE69F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865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D3ACB9-AA51-4C91-A3D8-998C890019B3}"/>
              </a:ext>
            </a:extLst>
          </p:cNvPr>
          <p:cNvGraphicFramePr/>
          <p:nvPr/>
        </p:nvGraphicFramePr>
        <p:xfrm>
          <a:off xmlns:a="http://schemas.openxmlformats.org/drawingml/2006/main" x="685800" y="2190750"/>
          <a:ext xmlns:a="http://schemas.openxmlformats.org/drawingml/2006/main" cx="10820400" cy="2714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381500"/>
                <a:gridCol w="2571750"/>
                <a:gridCol w="3867150"/>
              </a:tblGrid>
              <a:tr h="54292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Metric</a:t>
                      </a:r>
                    </a:p>
                  </a:txBody>
                  <a:tcPr marL="91440" marR="91440" marT="45720" marB="45720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Result</a:t>
                      </a:r>
                    </a:p>
                  </a:txBody>
                  <a:tcPr marL="91440" marR="91440" marT="45720" marB="45720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Source</a:t>
                      </a:r>
                    </a:p>
                  </a:txBody>
                  <a:tcPr marL="91440" marR="91440" marT="45720" marB="45720">
                    <a:solidFill>
                      <a:srgbClr val="0F172A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Qualified leads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[Count]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CRM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Acquired customers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[Count]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CRM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Open pipeline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[Amount]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Unclosed opportunities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Attributable revenue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[Amount]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Closed sales + direct revenue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2987D5-09C9-483C-AFA0-C00DFA5E3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86375"/>
            <a:ext cx="10572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Keep open pipeline separate from revenue. Use the same follow-up period throughout.</a:t>
            </a:r>
          </a:p>
        </p:txBody>
      </p:sp>
    </p:spTree>
    <p:extLst>
      <p:ext uri="{BB962C8B-B14F-4D97-AF65-F5344CB8AC3E}">
        <p14:creationId xmlns:p14="http://schemas.microsoft.com/office/powerpoint/2010/main" val="97039852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988099-FEB3-453D-A8B6-93C632AF0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47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[EVENT NAME] · [REPORTING PERIOD]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508A1D-F54B-441F-97C2-13FCB7B88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95375"/>
            <a:ext cx="108204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0F172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0F172A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Event Costs And ROI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76C039-FC59-4E21-9E32-31D3E1682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Impulse · Post-Event Report Kit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4D79DF-64B1-48D1-84CD-B1CB89469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865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E44AFF-3862-44C2-950E-9D3EEBDD15E8}"/>
              </a:ext>
            </a:extLst>
          </p:cNvPr>
          <p:cNvGraphicFramePr/>
          <p:nvPr/>
        </p:nvGraphicFramePr>
        <p:xfrm>
          <a:off xmlns:a="http://schemas.openxmlformats.org/drawingml/2006/main" x="685800" y="2190750"/>
          <a:ext xmlns:a="http://schemas.openxmlformats.org/drawingml/2006/main" cx="10820400" cy="2714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6953250"/>
                <a:gridCol w="3867150"/>
              </a:tblGrid>
              <a:tr h="54292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Metric</a:t>
                      </a:r>
                    </a:p>
                  </a:txBody>
                  <a:tcPr marL="91440" marR="91440" marT="45720" marB="45720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Result</a:t>
                      </a:r>
                    </a:p>
                  </a:txBody>
                  <a:tcPr marL="91440" marR="91440" marT="45720" marB="45720">
                    <a:solidFill>
                      <a:srgbClr val="0F172A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Total event cost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[Amount]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Attributable revenue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[Amount]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Net return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[Revenue - cost]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Revenue-based event ROI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[(Revenue - cost) / cost]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8FB839-5321-4C75-B625-BD63947A3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86375"/>
            <a:ext cx="1057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Use the existing Impulse Event ROI Calculator for itemized costs or margin-adjusted ROI.</a:t>
            </a:r>
          </a:p>
        </p:txBody>
      </p:sp>
    </p:spTree>
    <p:extLst>
      <p:ext uri="{BB962C8B-B14F-4D97-AF65-F5344CB8AC3E}">
        <p14:creationId xmlns:p14="http://schemas.microsoft.com/office/powerpoint/2010/main" val="137692447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89E050-0A26-4533-8FB2-F2DE54C2F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47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[EVENT NAME] · [REPORTING PERIOD]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B519E9-7169-4AA8-BDC8-BD31B2644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95375"/>
            <a:ext cx="108204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0F172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0F172A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Next Event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4A79C7-E1B8-4503-8E64-48F78EA12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Impulse · Post-Event Report Kit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9ACE44-4CFE-4D98-BDD2-85FD88939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865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7CF5FA-7DB1-41DD-9E74-75C79D9D2652}"/>
              </a:ext>
            </a:extLst>
          </p:cNvPr>
          <p:cNvGraphicFramePr/>
          <p:nvPr/>
        </p:nvGraphicFramePr>
        <p:xfrm>
          <a:off xmlns:a="http://schemas.openxmlformats.org/drawingml/2006/main" x="685800" y="2190750"/>
          <a:ext xmlns:a="http://schemas.openxmlformats.org/drawingml/2006/main" cx="10820400" cy="2714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381500"/>
                <a:gridCol w="2571750"/>
                <a:gridCol w="3867150"/>
              </a:tblGrid>
              <a:tr h="54292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Next Action</a:t>
                      </a:r>
                    </a:p>
                  </a:txBody>
                  <a:tcPr marL="91440" marR="91440" marT="45720" marB="45720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Owner</a:t>
                      </a:r>
                    </a:p>
                  </a:txBody>
                  <a:tcPr marL="91440" marR="91440" marT="45720" marB="45720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Timing</a:t>
                      </a:r>
                    </a:p>
                  </a:txBody>
                  <a:tcPr marL="91440" marR="91440" marT="45720" marB="45720">
                    <a:solidFill>
                      <a:srgbClr val="0F172A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[What worked]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[Name]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Next event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[What to improve]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[Name]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Before doors open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[Follow-up action]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[Name]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Within 2 business days</a:t>
                      </a:r>
                    </a:p>
                  </a:txBody>
                  <a:tcPr marL="91440" marR="91440" marT="45720" marB="45720">
                    <a:solidFill>
                      <a:srgbClr val="F8FAFC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[Reporting action]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[Name]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Arial"/>
                          <a:ea typeface="Arial"/>
                          <a:cs typeface="Arial"/>
                        </a:rPr>
                        <a:t>End of follow-up period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247D11-D6C5-4462-8641-D785B2888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86375"/>
            <a:ext cx="1057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Before the next event: agree on goals, reporting dates, data sources and follow-up owners.</a:t>
            </a:r>
          </a:p>
        </p:txBody>
      </p:sp>
    </p:spTree>
    <p:extLst>
      <p:ext uri="{BB962C8B-B14F-4D97-AF65-F5344CB8AC3E}">
        <p14:creationId xmlns:p14="http://schemas.microsoft.com/office/powerpoint/2010/main" val="163422517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CB5848-303A-426B-A1C5-8294622D8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47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[EVENT NAME] · [REPORTING PERIOD]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414F53-EF13-47FE-8683-C4C5DDA33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95375"/>
            <a:ext cx="108204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0F172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0F172A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Automatic Reports With Impulse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706263-563E-4672-8FB1-335FC955D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Impulse · Post-Event Report Kit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79637B-A1F6-446B-9FBB-65C18952B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865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0165E5-4BED-4A86-AC1A-34046FAF3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38375"/>
            <a:ext cx="9525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9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Your Event Report,</a:t>
            </a:r>
          </a:p>
          <a:p xmlns:a="http://schemas.openxmlformats.org/drawingml/2006/main">
            <a:pPr>
              <a:defRPr sz="39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Already In Analytics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4919E8-2A38-40B3-8C42-93E914072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48125"/>
            <a:ext cx="1047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0F172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0F172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0F172A"/>
                </a:solidFill>
                <a:latin typeface="Arial"/>
                <a:ea typeface="Arial"/>
                <a:cs typeface="Arial"/>
              </a:rPr>
              <a:t>Impulse automatically creates your event report in Analytics.</a:t>
            </a:r>
          </a:p>
          <a:p xmlns:a="http://schemas.openxmlformats.org/drawingml/2006/main">
            <a:pPr>
              <a:defRPr sz="2250" b="0">
                <a:solidFill>
                  <a:srgbClr val="0F172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0F172A"/>
                </a:solidFill>
                <a:latin typeface="Arial"/>
                <a:ea typeface="Arial"/>
                <a:cs typeface="Arial"/>
              </a:rPr>
              <a:t>Spend less time assembling results and more time using them.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C7B6C5-FE46-42DA-A8CB-6D12CB3AB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86375"/>
            <a:ext cx="9525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563EB"/>
                </a:solidFill>
                <a:latin typeface="Arial"/>
                <a:ea typeface="Arial"/>
                <a:cs typeface="Arial"/>
                <a:hlinkClick xmlns:r="http://schemas.openxmlformats.org/officeDocument/2006/relationships" r:id="R93ea3e03d847448c"/>
              </a:rPr>
              <a:t>See Impulse Analytics →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EC0892-A525-4C97-B8D7-31190B5F2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34050"/>
            <a:ext cx="1047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475569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475569"/>
                </a:solidFill>
                <a:latin typeface="Arial"/>
                <a:ea typeface="Arial"/>
                <a:cs typeface="Arial"/>
              </a:rPr>
              <a:t>impulse-interactive.com/book-a-demo</a:t>
            </a:r>
          </a:p>
        </p:txBody>
      </p:sp>
    </p:spTree>
    <p:extLst>
      <p:ext uri="{BB962C8B-B14F-4D97-AF65-F5344CB8AC3E}">
        <p14:creationId xmlns:p14="http://schemas.microsoft.com/office/powerpoint/2010/main" val="123355544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2026-10-11T04:18:04.4280000Z</dcterms:created>
  <dcterms:modified xsi:type="dcterms:W3CDTF">2026-10-11T04:18:04.4280000Z</dcterms:modified>
</coreProperties>
</file>